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0" autoAdjust="0"/>
    <p:restoredTop sz="94747" autoAdjust="0"/>
  </p:normalViewPr>
  <p:slideViewPr>
    <p:cSldViewPr>
      <p:cViewPr varScale="1">
        <p:scale>
          <a:sx n="70" d="100"/>
          <a:sy n="70" d="100"/>
        </p:scale>
        <p:origin x="-108" y="-1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Lifting Mechanisms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Lifting Mechanisms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Lifting Mechanisms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24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 up for Unit 2 projects now</a:t>
            </a:r>
          </a:p>
          <a:p>
            <a:r>
              <a:rPr lang="en-US" dirty="0" smtClean="0"/>
              <a:t>Class is cancelled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3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Frontal Lifting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676399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Cold</a:t>
            </a:r>
            <a:r>
              <a:rPr lang="en-US" dirty="0" smtClean="0"/>
              <a:t> front: 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Advancing cold air slides under warm air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Warm air mass is lifted abruptly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4476750"/>
            <a:ext cx="9144000" cy="66675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586162"/>
            <a:ext cx="9144000" cy="87902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-76200" y="2833005"/>
            <a:ext cx="5638800" cy="1632184"/>
            <a:chOff x="0" y="2809193"/>
            <a:chExt cx="5638800" cy="1632184"/>
          </a:xfrm>
        </p:grpSpPr>
        <p:sp>
          <p:nvSpPr>
            <p:cNvPr id="8" name="Freeform 7"/>
            <p:cNvSpPr/>
            <p:nvPr/>
          </p:nvSpPr>
          <p:spPr>
            <a:xfrm>
              <a:off x="0" y="3257550"/>
              <a:ext cx="5638800" cy="1183827"/>
            </a:xfrm>
            <a:custGeom>
              <a:avLst/>
              <a:gdLst>
                <a:gd name="connsiteX0" fmla="*/ 0 w 5388429"/>
                <a:gd name="connsiteY0" fmla="*/ 571500 h 571500"/>
                <a:gd name="connsiteX1" fmla="*/ 5388429 w 5388429"/>
                <a:gd name="connsiteY1" fmla="*/ 571500 h 571500"/>
                <a:gd name="connsiteX2" fmla="*/ 4555672 w 5388429"/>
                <a:gd name="connsiteY2" fmla="*/ 0 h 571500"/>
                <a:gd name="connsiteX3" fmla="*/ 32658 w 5388429"/>
                <a:gd name="connsiteY3" fmla="*/ 0 h 571500"/>
                <a:gd name="connsiteX0" fmla="*/ 0 w 5712105"/>
                <a:gd name="connsiteY0" fmla="*/ 613833 h 613833"/>
                <a:gd name="connsiteX1" fmla="*/ 5388429 w 5712105"/>
                <a:gd name="connsiteY1" fmla="*/ 613833 h 613833"/>
                <a:gd name="connsiteX2" fmla="*/ 4555672 w 5712105"/>
                <a:gd name="connsiteY2" fmla="*/ 42333 h 613833"/>
                <a:gd name="connsiteX3" fmla="*/ 32658 w 5712105"/>
                <a:gd name="connsiteY3" fmla="*/ 42333 h 613833"/>
                <a:gd name="connsiteX0" fmla="*/ 0 w 5388429"/>
                <a:gd name="connsiteY0" fmla="*/ 613833 h 613833"/>
                <a:gd name="connsiteX1" fmla="*/ 5388429 w 5388429"/>
                <a:gd name="connsiteY1" fmla="*/ 613833 h 613833"/>
                <a:gd name="connsiteX2" fmla="*/ 4555672 w 5388429"/>
                <a:gd name="connsiteY2" fmla="*/ 42333 h 613833"/>
                <a:gd name="connsiteX3" fmla="*/ 32658 w 5388429"/>
                <a:gd name="connsiteY3" fmla="*/ 42333 h 613833"/>
                <a:gd name="connsiteX0" fmla="*/ 0 w 5388429"/>
                <a:gd name="connsiteY0" fmla="*/ 577548 h 577548"/>
                <a:gd name="connsiteX1" fmla="*/ 5388429 w 5388429"/>
                <a:gd name="connsiteY1" fmla="*/ 577548 h 577548"/>
                <a:gd name="connsiteX2" fmla="*/ 4555672 w 5388429"/>
                <a:gd name="connsiteY2" fmla="*/ 6048 h 577548"/>
                <a:gd name="connsiteX3" fmla="*/ 32658 w 5388429"/>
                <a:gd name="connsiteY3" fmla="*/ 6048 h 577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88429" h="577548">
                  <a:moveTo>
                    <a:pt x="0" y="577548"/>
                  </a:moveTo>
                  <a:lnTo>
                    <a:pt x="5388429" y="577548"/>
                  </a:lnTo>
                  <a:cubicBezTo>
                    <a:pt x="5380265" y="172055"/>
                    <a:pt x="5056415" y="19656"/>
                    <a:pt x="4555672" y="6048"/>
                  </a:cubicBezTo>
                  <a:cubicBezTo>
                    <a:pt x="4054929" y="-7560"/>
                    <a:pt x="1540329" y="6048"/>
                    <a:pt x="32658" y="6048"/>
                  </a:cubicBezTo>
                </a:path>
              </a:pathLst>
            </a:custGeom>
            <a:solidFill>
              <a:schemeClr val="bg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loud 8"/>
            <p:cNvSpPr/>
            <p:nvPr/>
          </p:nvSpPr>
          <p:spPr>
            <a:xfrm rot="21064503" flipV="1">
              <a:off x="3505199" y="2809193"/>
              <a:ext cx="1447800" cy="896713"/>
            </a:xfrm>
            <a:prstGeom prst="cloud">
              <a:avLst/>
            </a:prstGeom>
            <a:solidFill>
              <a:srgbClr val="B2B2B2"/>
            </a:solidFill>
            <a:ln>
              <a:solidFill>
                <a:srgbClr val="F8F8F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Freeform 5"/>
          <p:cNvSpPr/>
          <p:nvPr/>
        </p:nvSpPr>
        <p:spPr>
          <a:xfrm>
            <a:off x="-16329" y="3887641"/>
            <a:ext cx="5388429" cy="577548"/>
          </a:xfrm>
          <a:custGeom>
            <a:avLst/>
            <a:gdLst>
              <a:gd name="connsiteX0" fmla="*/ 0 w 5388429"/>
              <a:gd name="connsiteY0" fmla="*/ 571500 h 571500"/>
              <a:gd name="connsiteX1" fmla="*/ 5388429 w 5388429"/>
              <a:gd name="connsiteY1" fmla="*/ 571500 h 571500"/>
              <a:gd name="connsiteX2" fmla="*/ 4555672 w 5388429"/>
              <a:gd name="connsiteY2" fmla="*/ 0 h 571500"/>
              <a:gd name="connsiteX3" fmla="*/ 32658 w 5388429"/>
              <a:gd name="connsiteY3" fmla="*/ 0 h 571500"/>
              <a:gd name="connsiteX0" fmla="*/ 0 w 5712105"/>
              <a:gd name="connsiteY0" fmla="*/ 613833 h 613833"/>
              <a:gd name="connsiteX1" fmla="*/ 5388429 w 5712105"/>
              <a:gd name="connsiteY1" fmla="*/ 613833 h 613833"/>
              <a:gd name="connsiteX2" fmla="*/ 4555672 w 5712105"/>
              <a:gd name="connsiteY2" fmla="*/ 42333 h 613833"/>
              <a:gd name="connsiteX3" fmla="*/ 32658 w 5712105"/>
              <a:gd name="connsiteY3" fmla="*/ 42333 h 613833"/>
              <a:gd name="connsiteX0" fmla="*/ 0 w 5388429"/>
              <a:gd name="connsiteY0" fmla="*/ 613833 h 613833"/>
              <a:gd name="connsiteX1" fmla="*/ 5388429 w 5388429"/>
              <a:gd name="connsiteY1" fmla="*/ 613833 h 613833"/>
              <a:gd name="connsiteX2" fmla="*/ 4555672 w 5388429"/>
              <a:gd name="connsiteY2" fmla="*/ 42333 h 613833"/>
              <a:gd name="connsiteX3" fmla="*/ 32658 w 5388429"/>
              <a:gd name="connsiteY3" fmla="*/ 42333 h 613833"/>
              <a:gd name="connsiteX0" fmla="*/ 0 w 5388429"/>
              <a:gd name="connsiteY0" fmla="*/ 577548 h 577548"/>
              <a:gd name="connsiteX1" fmla="*/ 5388429 w 5388429"/>
              <a:gd name="connsiteY1" fmla="*/ 577548 h 577548"/>
              <a:gd name="connsiteX2" fmla="*/ 4555672 w 5388429"/>
              <a:gd name="connsiteY2" fmla="*/ 6048 h 577548"/>
              <a:gd name="connsiteX3" fmla="*/ 32658 w 5388429"/>
              <a:gd name="connsiteY3" fmla="*/ 6048 h 57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88429" h="577548">
                <a:moveTo>
                  <a:pt x="0" y="577548"/>
                </a:moveTo>
                <a:lnTo>
                  <a:pt x="5388429" y="577548"/>
                </a:lnTo>
                <a:cubicBezTo>
                  <a:pt x="5380265" y="172055"/>
                  <a:pt x="5056415" y="19656"/>
                  <a:pt x="4555672" y="6048"/>
                </a:cubicBezTo>
                <a:cubicBezTo>
                  <a:pt x="4054929" y="-7560"/>
                  <a:pt x="1540329" y="6048"/>
                  <a:pt x="32658" y="6048"/>
                </a:cubicBezTo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6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73628" y="3785508"/>
            <a:ext cx="7870372" cy="7620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Frontal Lifting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1752599"/>
          </a:xfrm>
        </p:spPr>
        <p:txBody>
          <a:bodyPr/>
          <a:lstStyle/>
          <a:p>
            <a:pPr>
              <a:buClr>
                <a:schemeClr val="tx2"/>
              </a:buClr>
            </a:pPr>
            <a:r>
              <a:rPr lang="en-US" dirty="0" smtClean="0">
                <a:solidFill>
                  <a:srgbClr val="C00000"/>
                </a:solidFill>
              </a:rPr>
              <a:t>Warm</a:t>
            </a:r>
            <a:r>
              <a:rPr lang="en-US" dirty="0" smtClean="0"/>
              <a:t> front: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Advancing warm air rides over colder air</a:t>
            </a:r>
          </a:p>
          <a:p>
            <a:pPr>
              <a:buClr>
                <a:schemeClr val="tx2"/>
              </a:buClr>
            </a:pPr>
            <a:r>
              <a:rPr lang="en-US" dirty="0" smtClean="0"/>
              <a:t>Warm air rises slowly, gradually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-3541261" y="3766782"/>
            <a:ext cx="9666514" cy="780726"/>
            <a:chOff x="-1981200" y="3790950"/>
            <a:chExt cx="9666514" cy="762001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6" name="Right Triangle 5"/>
            <p:cNvSpPr/>
            <p:nvPr/>
          </p:nvSpPr>
          <p:spPr>
            <a:xfrm rot="10800000" flipH="1">
              <a:off x="2884714" y="3790950"/>
              <a:ext cx="4800600" cy="76200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981200" y="3790950"/>
              <a:ext cx="4865913" cy="7620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98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64 1.60494E-6 L 0.36909 -0.00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4" y="-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Rising Moisture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Temperature and humidity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3400" y="3943350"/>
            <a:ext cx="28956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§6.4–6.8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a Humid Parcel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parcel rises, volume increases and temperature drops</a:t>
            </a:r>
          </a:p>
          <a:p>
            <a:r>
              <a:rPr lang="en-US" i="1" dirty="0" smtClean="0"/>
              <a:t>P</a:t>
            </a:r>
            <a:r>
              <a:rPr lang="en-US" baseline="-25000" dirty="0" smtClean="0"/>
              <a:t>H2O</a:t>
            </a:r>
            <a:r>
              <a:rPr lang="en-US" dirty="0" smtClean="0"/>
              <a:t> and </a:t>
            </a:r>
            <a:r>
              <a:rPr lang="en-US" i="1" dirty="0" smtClean="0"/>
              <a:t>T</a:t>
            </a:r>
            <a:r>
              <a:rPr lang="en-US" baseline="-25000" dirty="0" smtClean="0"/>
              <a:t>d</a:t>
            </a:r>
            <a:r>
              <a:rPr lang="en-US" dirty="0" smtClean="0"/>
              <a:t> decrease</a:t>
            </a:r>
          </a:p>
          <a:p>
            <a:r>
              <a:rPr lang="en-US" dirty="0" smtClean="0"/>
              <a:t>Relative humidity increases</a:t>
            </a:r>
          </a:p>
          <a:p>
            <a:pPr lvl="1"/>
            <a:r>
              <a:rPr lang="en-US" i="1" dirty="0" smtClean="0"/>
              <a:t>T</a:t>
            </a:r>
            <a:r>
              <a:rPr lang="en-US" dirty="0" smtClean="0"/>
              <a:t> drops faster than </a:t>
            </a:r>
            <a:r>
              <a:rPr lang="en-US" i="1" dirty="0" smtClean="0"/>
              <a:t>T</a:t>
            </a:r>
            <a:r>
              <a:rPr lang="en-US" baseline="-25000" dirty="0" smtClean="0"/>
              <a:t>d</a:t>
            </a:r>
          </a:p>
          <a:p>
            <a:r>
              <a:rPr lang="en-US" dirty="0" smtClean="0"/>
              <a:t>Mixing ratio stays constant</a:t>
            </a:r>
          </a:p>
        </p:txBody>
      </p:sp>
    </p:spTree>
    <p:extLst>
      <p:ext uri="{BB962C8B-B14F-4D97-AF65-F5344CB8AC3E}">
        <p14:creationId xmlns:p14="http://schemas.microsoft.com/office/powerpoint/2010/main" val="28395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Parcel becomes saturated</a:t>
            </a:r>
          </a:p>
          <a:p>
            <a:r>
              <a:rPr lang="en-US" dirty="0" smtClean="0"/>
              <a:t>Moisture begins to condense</a:t>
            </a:r>
          </a:p>
          <a:p>
            <a:r>
              <a:rPr lang="en-US" dirty="0" smtClean="0"/>
              <a:t>Releases latent heat</a:t>
            </a:r>
          </a:p>
          <a:p>
            <a:r>
              <a:rPr lang="en-US" dirty="0" smtClean="0"/>
              <a:t>Temperature drop is reduced</a:t>
            </a:r>
          </a:p>
          <a:p>
            <a:r>
              <a:rPr lang="en-US" dirty="0" smtClean="0"/>
              <a:t>As the altitude increases, the temperature decreases at the …</a:t>
            </a:r>
          </a:p>
        </p:txBody>
      </p:sp>
    </p:spTree>
    <p:extLst>
      <p:ext uri="{BB962C8B-B14F-4D97-AF65-F5344CB8AC3E}">
        <p14:creationId xmlns:p14="http://schemas.microsoft.com/office/powerpoint/2010/main" val="84017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Adiabatic Lapse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en-US" dirty="0" smtClean="0"/>
              <a:t>Or </a:t>
            </a:r>
            <a:r>
              <a:rPr lang="en-US" dirty="0" smtClean="0">
                <a:solidFill>
                  <a:schemeClr val="accent2"/>
                </a:solidFill>
              </a:rPr>
              <a:t>Moist</a:t>
            </a:r>
            <a:r>
              <a:rPr lang="en-US" dirty="0" smtClean="0"/>
              <a:t> Adiabatic Lapse Rate</a:t>
            </a:r>
          </a:p>
          <a:p>
            <a:pPr lvl="1">
              <a:buClr>
                <a:schemeClr val="tx2"/>
              </a:buClr>
            </a:pPr>
            <a:r>
              <a:rPr lang="en-US" dirty="0" smtClean="0"/>
              <a:t>Because we love to hear “moist”</a:t>
            </a:r>
          </a:p>
          <a:p>
            <a:pPr>
              <a:buClr>
                <a:schemeClr val="tx2"/>
              </a:buClr>
            </a:pPr>
            <a:r>
              <a:rPr lang="en-US" dirty="0" smtClean="0">
                <a:solidFill>
                  <a:schemeClr val="accent2"/>
                </a:solidFill>
              </a:rPr>
              <a:t>Less than </a:t>
            </a:r>
            <a:r>
              <a:rPr lang="en-US" dirty="0" smtClean="0"/>
              <a:t>the dry adiabatic lapse rate</a:t>
            </a:r>
          </a:p>
          <a:p>
            <a:pPr>
              <a:buClr>
                <a:schemeClr val="tx2"/>
              </a:buClr>
            </a:pPr>
            <a:r>
              <a:rPr lang="en-US" i="1" dirty="0" smtClean="0"/>
              <a:t>T</a:t>
            </a:r>
            <a:r>
              <a:rPr lang="en-US" baseline="-25000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T</a:t>
            </a:r>
            <a:r>
              <a:rPr lang="en-US" dirty="0" smtClean="0"/>
              <a:t> as moisture condenses</a:t>
            </a:r>
          </a:p>
        </p:txBody>
      </p:sp>
    </p:spTree>
    <p:extLst>
      <p:ext uri="{BB962C8B-B14F-4D97-AF65-F5344CB8AC3E}">
        <p14:creationId xmlns:p14="http://schemas.microsoft.com/office/powerpoint/2010/main" val="361346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Saturated Adiabatic Lapse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Closer to DALR with </a:t>
            </a:r>
            <a:r>
              <a:rPr lang="en-US" dirty="0" smtClean="0"/>
              <a:t>altitude</a:t>
            </a:r>
          </a:p>
          <a:p>
            <a:r>
              <a:rPr lang="en-US" dirty="0" smtClean="0"/>
              <a:t>As </a:t>
            </a:r>
            <a:r>
              <a:rPr lang="en-US" i="1" dirty="0" smtClean="0"/>
              <a:t>P</a:t>
            </a:r>
            <a:r>
              <a:rPr lang="en-US" baseline="-25000" dirty="0" smtClean="0"/>
              <a:t>H2O</a:t>
            </a:r>
            <a:r>
              <a:rPr lang="en-US" dirty="0" smtClean="0"/>
              <a:t> decreases, less water condenses with further cooling</a:t>
            </a:r>
          </a:p>
          <a:p>
            <a:r>
              <a:rPr lang="en-US" dirty="0" smtClean="0"/>
              <a:t>The colder the air, the closer the saturated lapse rate is to the dry lapse rate</a:t>
            </a:r>
          </a:p>
          <a:p>
            <a:pPr lvl="1"/>
            <a:r>
              <a:rPr lang="en-US" dirty="0" smtClean="0"/>
              <a:t>When cold, even saturated air is pretty dry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839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Lifting Mechanisms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may parcels rise?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Orographic Lifting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609599"/>
          </a:xfrm>
        </p:spPr>
        <p:txBody>
          <a:bodyPr/>
          <a:lstStyle/>
          <a:p>
            <a:r>
              <a:rPr lang="en-US" dirty="0" smtClean="0"/>
              <a:t>Wind flowing over a ridge  must go up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2977243" y="3257550"/>
            <a:ext cx="28194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995057" y="3181350"/>
            <a:ext cx="1828800" cy="1371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81744" y="2722918"/>
            <a:ext cx="5029200" cy="1075983"/>
          </a:xfrm>
          <a:custGeom>
            <a:avLst/>
            <a:gdLst>
              <a:gd name="connsiteX0" fmla="*/ 0 w 5061857"/>
              <a:gd name="connsiteY0" fmla="*/ 1077686 h 1094015"/>
              <a:gd name="connsiteX1" fmla="*/ 2106385 w 5061857"/>
              <a:gd name="connsiteY1" fmla="*/ 1094015 h 1094015"/>
              <a:gd name="connsiteX2" fmla="*/ 3069771 w 5061857"/>
              <a:gd name="connsiteY2" fmla="*/ 391886 h 1094015"/>
              <a:gd name="connsiteX3" fmla="*/ 3918857 w 5061857"/>
              <a:gd name="connsiteY3" fmla="*/ 0 h 1094015"/>
              <a:gd name="connsiteX4" fmla="*/ 5061857 w 5061857"/>
              <a:gd name="connsiteY4" fmla="*/ 408215 h 1094015"/>
              <a:gd name="connsiteX0" fmla="*/ 0 w 5061857"/>
              <a:gd name="connsiteY0" fmla="*/ 1077686 h 1077686"/>
              <a:gd name="connsiteX1" fmla="*/ 2041071 w 5061857"/>
              <a:gd name="connsiteY1" fmla="*/ 914400 h 1077686"/>
              <a:gd name="connsiteX2" fmla="*/ 3069771 w 5061857"/>
              <a:gd name="connsiteY2" fmla="*/ 391886 h 1077686"/>
              <a:gd name="connsiteX3" fmla="*/ 3918857 w 5061857"/>
              <a:gd name="connsiteY3" fmla="*/ 0 h 1077686"/>
              <a:gd name="connsiteX4" fmla="*/ 5061857 w 5061857"/>
              <a:gd name="connsiteY4" fmla="*/ 408215 h 1077686"/>
              <a:gd name="connsiteX0" fmla="*/ 0 w 5061857"/>
              <a:gd name="connsiteY0" fmla="*/ 1077686 h 1077686"/>
              <a:gd name="connsiteX1" fmla="*/ 2041071 w 5061857"/>
              <a:gd name="connsiteY1" fmla="*/ 914400 h 1077686"/>
              <a:gd name="connsiteX2" fmla="*/ 3069771 w 5061857"/>
              <a:gd name="connsiteY2" fmla="*/ 391886 h 1077686"/>
              <a:gd name="connsiteX3" fmla="*/ 3918857 w 5061857"/>
              <a:gd name="connsiteY3" fmla="*/ 0 h 1077686"/>
              <a:gd name="connsiteX4" fmla="*/ 5061857 w 5061857"/>
              <a:gd name="connsiteY4" fmla="*/ 408215 h 1077686"/>
              <a:gd name="connsiteX0" fmla="*/ 0 w 5061857"/>
              <a:gd name="connsiteY0" fmla="*/ 1077686 h 1077686"/>
              <a:gd name="connsiteX1" fmla="*/ 2041071 w 5061857"/>
              <a:gd name="connsiteY1" fmla="*/ 914400 h 1077686"/>
              <a:gd name="connsiteX2" fmla="*/ 3069771 w 5061857"/>
              <a:gd name="connsiteY2" fmla="*/ 391886 h 1077686"/>
              <a:gd name="connsiteX3" fmla="*/ 3918857 w 5061857"/>
              <a:gd name="connsiteY3" fmla="*/ 0 h 1077686"/>
              <a:gd name="connsiteX4" fmla="*/ 5061857 w 5061857"/>
              <a:gd name="connsiteY4" fmla="*/ 408215 h 1077686"/>
              <a:gd name="connsiteX0" fmla="*/ 0 w 5061857"/>
              <a:gd name="connsiteY0" fmla="*/ 1103398 h 1103398"/>
              <a:gd name="connsiteX1" fmla="*/ 2041071 w 5061857"/>
              <a:gd name="connsiteY1" fmla="*/ 940112 h 1103398"/>
              <a:gd name="connsiteX2" fmla="*/ 3069771 w 5061857"/>
              <a:gd name="connsiteY2" fmla="*/ 417598 h 1103398"/>
              <a:gd name="connsiteX3" fmla="*/ 3918857 w 5061857"/>
              <a:gd name="connsiteY3" fmla="*/ 25712 h 1103398"/>
              <a:gd name="connsiteX4" fmla="*/ 5061857 w 5061857"/>
              <a:gd name="connsiteY4" fmla="*/ 433927 h 1103398"/>
              <a:gd name="connsiteX0" fmla="*/ 0 w 5061857"/>
              <a:gd name="connsiteY0" fmla="*/ 1085986 h 1085986"/>
              <a:gd name="connsiteX1" fmla="*/ 2041071 w 5061857"/>
              <a:gd name="connsiteY1" fmla="*/ 922700 h 1085986"/>
              <a:gd name="connsiteX2" fmla="*/ 3069771 w 5061857"/>
              <a:gd name="connsiteY2" fmla="*/ 400186 h 1085986"/>
              <a:gd name="connsiteX3" fmla="*/ 3918857 w 5061857"/>
              <a:gd name="connsiteY3" fmla="*/ 8300 h 1085986"/>
              <a:gd name="connsiteX4" fmla="*/ 5061857 w 5061857"/>
              <a:gd name="connsiteY4" fmla="*/ 416515 h 1085986"/>
              <a:gd name="connsiteX0" fmla="*/ 0 w 5061857"/>
              <a:gd name="connsiteY0" fmla="*/ 1078645 h 1078645"/>
              <a:gd name="connsiteX1" fmla="*/ 2041071 w 5061857"/>
              <a:gd name="connsiteY1" fmla="*/ 915359 h 1078645"/>
              <a:gd name="connsiteX2" fmla="*/ 3069771 w 5061857"/>
              <a:gd name="connsiteY2" fmla="*/ 311202 h 1078645"/>
              <a:gd name="connsiteX3" fmla="*/ 3918857 w 5061857"/>
              <a:gd name="connsiteY3" fmla="*/ 959 h 1078645"/>
              <a:gd name="connsiteX4" fmla="*/ 5061857 w 5061857"/>
              <a:gd name="connsiteY4" fmla="*/ 409174 h 1078645"/>
              <a:gd name="connsiteX0" fmla="*/ 0 w 5061857"/>
              <a:gd name="connsiteY0" fmla="*/ 1078784 h 1078784"/>
              <a:gd name="connsiteX1" fmla="*/ 1992085 w 5061857"/>
              <a:gd name="connsiteY1" fmla="*/ 948155 h 1078784"/>
              <a:gd name="connsiteX2" fmla="*/ 3069771 w 5061857"/>
              <a:gd name="connsiteY2" fmla="*/ 311341 h 1078784"/>
              <a:gd name="connsiteX3" fmla="*/ 3918857 w 5061857"/>
              <a:gd name="connsiteY3" fmla="*/ 1098 h 1078784"/>
              <a:gd name="connsiteX4" fmla="*/ 5061857 w 5061857"/>
              <a:gd name="connsiteY4" fmla="*/ 409313 h 1078784"/>
              <a:gd name="connsiteX0" fmla="*/ 0 w 5061857"/>
              <a:gd name="connsiteY0" fmla="*/ 1078784 h 1078784"/>
              <a:gd name="connsiteX1" fmla="*/ 1992085 w 5061857"/>
              <a:gd name="connsiteY1" fmla="*/ 948155 h 1078784"/>
              <a:gd name="connsiteX2" fmla="*/ 3069771 w 5061857"/>
              <a:gd name="connsiteY2" fmla="*/ 311341 h 1078784"/>
              <a:gd name="connsiteX3" fmla="*/ 3918857 w 5061857"/>
              <a:gd name="connsiteY3" fmla="*/ 1098 h 1078784"/>
              <a:gd name="connsiteX4" fmla="*/ 5061857 w 5061857"/>
              <a:gd name="connsiteY4" fmla="*/ 409313 h 1078784"/>
              <a:gd name="connsiteX0" fmla="*/ 0 w 5061857"/>
              <a:gd name="connsiteY0" fmla="*/ 1078869 h 1078869"/>
              <a:gd name="connsiteX1" fmla="*/ 1894113 w 5061857"/>
              <a:gd name="connsiteY1" fmla="*/ 1029883 h 1078869"/>
              <a:gd name="connsiteX2" fmla="*/ 3069771 w 5061857"/>
              <a:gd name="connsiteY2" fmla="*/ 311426 h 1078869"/>
              <a:gd name="connsiteX3" fmla="*/ 3918857 w 5061857"/>
              <a:gd name="connsiteY3" fmla="*/ 1183 h 1078869"/>
              <a:gd name="connsiteX4" fmla="*/ 5061857 w 5061857"/>
              <a:gd name="connsiteY4" fmla="*/ 409398 h 1078869"/>
              <a:gd name="connsiteX0" fmla="*/ 0 w 5061857"/>
              <a:gd name="connsiteY0" fmla="*/ 1078869 h 1078869"/>
              <a:gd name="connsiteX1" fmla="*/ 1894113 w 5061857"/>
              <a:gd name="connsiteY1" fmla="*/ 1029883 h 1078869"/>
              <a:gd name="connsiteX2" fmla="*/ 3069771 w 5061857"/>
              <a:gd name="connsiteY2" fmla="*/ 311426 h 1078869"/>
              <a:gd name="connsiteX3" fmla="*/ 3918857 w 5061857"/>
              <a:gd name="connsiteY3" fmla="*/ 1183 h 1078869"/>
              <a:gd name="connsiteX4" fmla="*/ 5061857 w 5061857"/>
              <a:gd name="connsiteY4" fmla="*/ 409398 h 1078869"/>
              <a:gd name="connsiteX0" fmla="*/ 0 w 5061857"/>
              <a:gd name="connsiteY0" fmla="*/ 1078869 h 1078869"/>
              <a:gd name="connsiteX1" fmla="*/ 1894113 w 5061857"/>
              <a:gd name="connsiteY1" fmla="*/ 1029883 h 1078869"/>
              <a:gd name="connsiteX2" fmla="*/ 3069771 w 5061857"/>
              <a:gd name="connsiteY2" fmla="*/ 311426 h 1078869"/>
              <a:gd name="connsiteX3" fmla="*/ 3918857 w 5061857"/>
              <a:gd name="connsiteY3" fmla="*/ 1183 h 1078869"/>
              <a:gd name="connsiteX4" fmla="*/ 5061857 w 5061857"/>
              <a:gd name="connsiteY4" fmla="*/ 409398 h 1078869"/>
              <a:gd name="connsiteX0" fmla="*/ 0 w 5029200"/>
              <a:gd name="connsiteY0" fmla="*/ 1062540 h 1081977"/>
              <a:gd name="connsiteX1" fmla="*/ 1861456 w 5029200"/>
              <a:gd name="connsiteY1" fmla="*/ 1029883 h 1081977"/>
              <a:gd name="connsiteX2" fmla="*/ 3037114 w 5029200"/>
              <a:gd name="connsiteY2" fmla="*/ 311426 h 1081977"/>
              <a:gd name="connsiteX3" fmla="*/ 3886200 w 5029200"/>
              <a:gd name="connsiteY3" fmla="*/ 1183 h 1081977"/>
              <a:gd name="connsiteX4" fmla="*/ 5029200 w 5029200"/>
              <a:gd name="connsiteY4" fmla="*/ 409398 h 1081977"/>
              <a:gd name="connsiteX0" fmla="*/ 0 w 5029200"/>
              <a:gd name="connsiteY0" fmla="*/ 1062540 h 1103986"/>
              <a:gd name="connsiteX1" fmla="*/ 1861456 w 5029200"/>
              <a:gd name="connsiteY1" fmla="*/ 1029883 h 1103986"/>
              <a:gd name="connsiteX2" fmla="*/ 3037114 w 5029200"/>
              <a:gd name="connsiteY2" fmla="*/ 311426 h 1103986"/>
              <a:gd name="connsiteX3" fmla="*/ 3886200 w 5029200"/>
              <a:gd name="connsiteY3" fmla="*/ 1183 h 1103986"/>
              <a:gd name="connsiteX4" fmla="*/ 5029200 w 5029200"/>
              <a:gd name="connsiteY4" fmla="*/ 409398 h 1103986"/>
              <a:gd name="connsiteX0" fmla="*/ 0 w 5029200"/>
              <a:gd name="connsiteY0" fmla="*/ 1061357 h 1124504"/>
              <a:gd name="connsiteX1" fmla="*/ 1861456 w 5029200"/>
              <a:gd name="connsiteY1" fmla="*/ 1028700 h 1124504"/>
              <a:gd name="connsiteX2" fmla="*/ 3886200 w 5029200"/>
              <a:gd name="connsiteY2" fmla="*/ 0 h 1124504"/>
              <a:gd name="connsiteX3" fmla="*/ 5029200 w 5029200"/>
              <a:gd name="connsiteY3" fmla="*/ 408215 h 1124504"/>
              <a:gd name="connsiteX0" fmla="*/ 0 w 5029200"/>
              <a:gd name="connsiteY0" fmla="*/ 1079138 h 1142285"/>
              <a:gd name="connsiteX1" fmla="*/ 1861456 w 5029200"/>
              <a:gd name="connsiteY1" fmla="*/ 1046481 h 1142285"/>
              <a:gd name="connsiteX2" fmla="*/ 3886200 w 5029200"/>
              <a:gd name="connsiteY2" fmla="*/ 17781 h 1142285"/>
              <a:gd name="connsiteX3" fmla="*/ 5029200 w 5029200"/>
              <a:gd name="connsiteY3" fmla="*/ 425996 h 1142285"/>
              <a:gd name="connsiteX0" fmla="*/ 0 w 5029200"/>
              <a:gd name="connsiteY0" fmla="*/ 1064574 h 1127721"/>
              <a:gd name="connsiteX1" fmla="*/ 1861456 w 5029200"/>
              <a:gd name="connsiteY1" fmla="*/ 1031917 h 1127721"/>
              <a:gd name="connsiteX2" fmla="*/ 3886200 w 5029200"/>
              <a:gd name="connsiteY2" fmla="*/ 3217 h 1127721"/>
              <a:gd name="connsiteX3" fmla="*/ 5029200 w 5029200"/>
              <a:gd name="connsiteY3" fmla="*/ 411432 h 1127721"/>
              <a:gd name="connsiteX0" fmla="*/ 0 w 5029200"/>
              <a:gd name="connsiteY0" fmla="*/ 1064574 h 1075248"/>
              <a:gd name="connsiteX1" fmla="*/ 1861456 w 5029200"/>
              <a:gd name="connsiteY1" fmla="*/ 1031917 h 1075248"/>
              <a:gd name="connsiteX2" fmla="*/ 3886200 w 5029200"/>
              <a:gd name="connsiteY2" fmla="*/ 3217 h 1075248"/>
              <a:gd name="connsiteX3" fmla="*/ 5029200 w 5029200"/>
              <a:gd name="connsiteY3" fmla="*/ 411432 h 1075248"/>
              <a:gd name="connsiteX0" fmla="*/ 0 w 5029200"/>
              <a:gd name="connsiteY0" fmla="*/ 1065309 h 1075983"/>
              <a:gd name="connsiteX1" fmla="*/ 1861456 w 5029200"/>
              <a:gd name="connsiteY1" fmla="*/ 1032652 h 1075983"/>
              <a:gd name="connsiteX2" fmla="*/ 3886200 w 5029200"/>
              <a:gd name="connsiteY2" fmla="*/ 3952 h 1075983"/>
              <a:gd name="connsiteX3" fmla="*/ 5029200 w 5029200"/>
              <a:gd name="connsiteY3" fmla="*/ 412167 h 107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9200" h="1075983">
                <a:moveTo>
                  <a:pt x="0" y="1065309"/>
                </a:moveTo>
                <a:cubicBezTo>
                  <a:pt x="615043" y="1092523"/>
                  <a:pt x="1164770" y="1062588"/>
                  <a:pt x="1861456" y="1032652"/>
                </a:cubicBezTo>
                <a:cubicBezTo>
                  <a:pt x="2558142" y="1002716"/>
                  <a:pt x="3439886" y="42051"/>
                  <a:pt x="3886200" y="3952"/>
                </a:cubicBezTo>
                <a:cubicBezTo>
                  <a:pt x="4332514" y="-34147"/>
                  <a:pt x="4648200" y="210780"/>
                  <a:pt x="5029200" y="412167"/>
                </a:cubicBezTo>
              </a:path>
            </a:pathLst>
          </a:custGeom>
          <a:noFill/>
          <a:ln w="12700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4648200" y="1885950"/>
            <a:ext cx="1262744" cy="685800"/>
          </a:xfrm>
          <a:prstGeom prst="cloud">
            <a:avLst/>
          </a:prstGeom>
          <a:solidFill>
            <a:srgbClr val="B2B2B2"/>
          </a:solidFill>
          <a:ln>
            <a:solidFill>
              <a:srgbClr val="F8F8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9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by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 passing from a smooth surface to a rough surfac</a:t>
            </a:r>
            <a:r>
              <a:rPr lang="en-US" dirty="0" smtClean="0"/>
              <a:t>e (such as lake to forest)</a:t>
            </a:r>
          </a:p>
          <a:p>
            <a:r>
              <a:rPr lang="en-US" dirty="0" smtClean="0"/>
              <a:t>Wind slows by friction</a:t>
            </a:r>
          </a:p>
          <a:p>
            <a:r>
              <a:rPr lang="en-US" dirty="0" smtClean="0"/>
              <a:t>Converging air escapes upward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7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237</Words>
  <Application>Microsoft Office PowerPoint</Application>
  <PresentationFormat>On-screen Show (16:9)</PresentationFormat>
  <Paragraphs>46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Announcement</vt:lpstr>
      <vt:lpstr>Rising Moisture</vt:lpstr>
      <vt:lpstr>Lifting a Humid Parcel</vt:lpstr>
      <vt:lpstr>Eventually…</vt:lpstr>
      <vt:lpstr>Saturated Adiabatic Lapse Rate</vt:lpstr>
      <vt:lpstr>Saturated Adiabatic Lapse Rate</vt:lpstr>
      <vt:lpstr>Lifting Mechanisms</vt:lpstr>
      <vt:lpstr>Orographic Lifting</vt:lpstr>
      <vt:lpstr>Lifting by Convergence</vt:lpstr>
      <vt:lpstr>Frontal Lifting</vt:lpstr>
      <vt:lpstr>Frontal Lifting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44</cp:revision>
  <cp:lastPrinted>2023-03-06T17:32:47Z</cp:lastPrinted>
  <dcterms:created xsi:type="dcterms:W3CDTF">2021-03-23T14:54:54Z</dcterms:created>
  <dcterms:modified xsi:type="dcterms:W3CDTF">2023-03-06T19:11:02Z</dcterms:modified>
</cp:coreProperties>
</file>